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60" autoAdjust="0"/>
  </p:normalViewPr>
  <p:slideViewPr>
    <p:cSldViewPr>
      <p:cViewPr>
        <p:scale>
          <a:sx n="50" d="100"/>
          <a:sy n="50" d="100"/>
        </p:scale>
        <p:origin x="-109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6F93-5035-41D9-A16A-E102CCBBD4B3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92EEB-258B-413C-B07D-5C5344EB2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E8E1F-E0FC-4CA3-9FDF-6C2A3BBBF353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FC60-B26A-40BC-B806-7A253F5E6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31D26-82C8-486E-9441-FFE1621066C1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C5A5E-5A27-4E87-9292-1A6D349A1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3FEC3-8FFF-4A26-B077-0D6009D10CFE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A704B-1ACF-41CE-8A93-82265ED94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064B-29BE-431E-9386-E0D7861B60A1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4DEB-CF93-4175-9BFF-78DF71E13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21F67-447A-473B-884D-18199B20663C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90D86-1726-45C0-B74C-40305C323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71E98-9E99-4392-B016-6C9BC43C384B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48241-75A0-4B5D-B117-7870E6314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FD7D3-C331-4688-8331-7EA1B48059F5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8B3AE-0240-45AA-A7B2-15A2F182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34CBF-2110-43AA-97C8-5436702A00BF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F022-76FA-4039-AC20-961E24E3B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68F7-D01F-4A95-BF65-980807D9E38D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191FB-9310-4E7E-BE29-87A88636B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94ED2-4C72-4616-A2BE-9AAE34372880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21005-E11B-456F-9DC2-74900F8BE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CDE86C-1838-414D-A2DD-644BC88A26E7}" type="datetimeFigureOut">
              <a:rPr lang="ru-RU"/>
              <a:pPr>
                <a:defRPr/>
              </a:pPr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98A86D-8383-4283-808B-F27AB69CC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journal.com.ua/shkola/matematika/31625-urok-praktikum-lrozvyazuvannya-rraczonalnix-rvnyan-rznimi-metodamir.html" TargetMode="External"/><Relationship Id="rId2" Type="http://schemas.openxmlformats.org/officeDocument/2006/relationships/hyperlink" Target="http://teacherjournal.com.ua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37242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uk-UA" sz="4800" b="1" smtClean="0">
                <a:solidFill>
                  <a:srgbClr val="0066FF"/>
                </a:solidFill>
              </a:rPr>
              <a:t>Бібліографічний опис у списку використаних джерел. </a:t>
            </a:r>
            <a:br>
              <a:rPr lang="uk-UA" sz="4800" b="1" smtClean="0">
                <a:solidFill>
                  <a:srgbClr val="0066FF"/>
                </a:solidFill>
              </a:rPr>
            </a:br>
            <a:r>
              <a:rPr lang="uk-UA" sz="4800" b="1" smtClean="0">
                <a:solidFill>
                  <a:srgbClr val="0066FF"/>
                </a:solidFill>
              </a:rPr>
              <a:t>Загальні вимоги </a:t>
            </a:r>
            <a:br>
              <a:rPr lang="uk-UA" sz="4800" b="1" smtClean="0">
                <a:solidFill>
                  <a:srgbClr val="0066FF"/>
                </a:solidFill>
              </a:rPr>
            </a:br>
            <a:r>
              <a:rPr lang="uk-UA" sz="4800" b="1" smtClean="0">
                <a:solidFill>
                  <a:srgbClr val="0066FF"/>
                </a:solidFill>
              </a:rPr>
              <a:t>і правила складання</a:t>
            </a:r>
            <a:r>
              <a:rPr lang="uk-UA" sz="4800" b="1" smtClean="0">
                <a:solidFill>
                  <a:srgbClr val="0066FF"/>
                </a:solidFill>
                <a:latin typeface="Arial" charset="0"/>
              </a:rPr>
              <a:t/>
            </a:r>
            <a:br>
              <a:rPr lang="uk-UA" sz="4800" b="1" smtClean="0">
                <a:solidFill>
                  <a:srgbClr val="0066FF"/>
                </a:solidFill>
                <a:latin typeface="Arial" charset="0"/>
              </a:rPr>
            </a:br>
            <a:r>
              <a:rPr lang="uk-UA" sz="2000" smtClean="0">
                <a:solidFill>
                  <a:srgbClr val="000000"/>
                </a:solidFill>
                <a:latin typeface="Arial" charset="0"/>
              </a:rPr>
              <a:t>Методичні рекомендації</a:t>
            </a:r>
            <a:br>
              <a:rPr lang="uk-UA" sz="2000" smtClean="0">
                <a:solidFill>
                  <a:srgbClr val="000000"/>
                </a:solidFill>
                <a:latin typeface="Arial" charset="0"/>
              </a:rPr>
            </a:br>
            <a:endParaRPr lang="ru-RU" sz="20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262188" y="4940300"/>
            <a:ext cx="6572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uk-UA" sz="2400" b="1">
                <a:solidFill>
                  <a:srgbClr val="000000"/>
                </a:solidFill>
              </a:rPr>
              <a:t>ЯНА ВИТАЛІЇВНА Коробова</a:t>
            </a:r>
          </a:p>
          <a:p>
            <a:pPr algn="r"/>
            <a:r>
              <a:rPr lang="uk-UA" sz="2400">
                <a:solidFill>
                  <a:srgbClr val="000000"/>
                </a:solidFill>
              </a:rPr>
              <a:t>зав. інформаційно-бібліографічним відділом </a:t>
            </a:r>
            <a:endParaRPr 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6572250"/>
          </a:xfrm>
        </p:spPr>
        <p:txBody>
          <a:bodyPr/>
          <a:lstStyle/>
          <a:p>
            <a:pPr algn="l" eaLnBrk="1" hangingPunct="1"/>
            <a:r>
              <a:rPr lang="uk-UA" sz="3200" b="1" smtClean="0">
                <a:solidFill>
                  <a:srgbClr val="0066FF"/>
                </a:solidFill>
              </a:rPr>
              <a:t>Збірник наукових праць</a:t>
            </a:r>
            <a:br>
              <a:rPr lang="uk-UA" sz="3200" b="1" smtClean="0">
                <a:solidFill>
                  <a:srgbClr val="0066FF"/>
                </a:solidFill>
              </a:rPr>
            </a:br>
            <a:r>
              <a:rPr lang="uk-UA" sz="2600" smtClean="0"/>
              <a:t>Обчислювальна і прикладна математика : зб. наук. пр. – К. : Либідь, 1993. – 99 с.</a:t>
            </a:r>
            <a:br>
              <a:rPr lang="uk-UA" sz="2600" smtClean="0"/>
            </a:br>
            <a:r>
              <a:rPr lang="uk-UA" sz="2600" i="1" smtClean="0"/>
              <a:t>стаття зі збірника</a:t>
            </a:r>
            <a:r>
              <a:rPr lang="uk-UA" sz="2600" smtClean="0"/>
              <a:t/>
            </a:r>
            <a:br>
              <a:rPr lang="uk-UA" sz="2600" smtClean="0"/>
            </a:br>
            <a:r>
              <a:rPr lang="uk-UA" sz="2600" b="1" smtClean="0"/>
              <a:t>Хоронжий А.</a:t>
            </a:r>
            <a:r>
              <a:rPr lang="uk-UA" sz="2600" smtClean="0"/>
              <a:t> Соціальний контроль в умовах ринкових відносин / А. Хоронжий </a:t>
            </a:r>
            <a:br>
              <a:rPr lang="uk-UA" sz="2600" smtClean="0"/>
            </a:br>
            <a:r>
              <a:rPr lang="uk-UA" sz="2600" smtClean="0"/>
              <a:t>// Трансформація економічної системи : наук. зб. </a:t>
            </a:r>
            <a:br>
              <a:rPr lang="uk-UA" sz="2600" smtClean="0"/>
            </a:br>
            <a:r>
              <a:rPr lang="uk-UA" sz="2600" smtClean="0"/>
              <a:t>/ за ред. З. Ватаманюка. – Л</a:t>
            </a:r>
            <a:r>
              <a:rPr lang="uk-UA" sz="2600" smtClean="0">
                <a:latin typeface="Arial" charset="0"/>
              </a:rPr>
              <a:t>.</a:t>
            </a:r>
            <a:r>
              <a:rPr lang="uk-UA" sz="2600" smtClean="0"/>
              <a:t> : Інтереко, 2000. – </a:t>
            </a:r>
            <a:br>
              <a:rPr lang="uk-UA" sz="2600" smtClean="0"/>
            </a:br>
            <a:r>
              <a:rPr lang="uk-UA" sz="2600" smtClean="0"/>
              <a:t>С. 382–384. </a:t>
            </a:r>
            <a:br>
              <a:rPr lang="uk-UA" sz="2600" smtClean="0"/>
            </a:br>
            <a:r>
              <a:rPr lang="uk-UA" sz="2600" b="1" smtClean="0"/>
              <a:t>Войтович В. </a:t>
            </a:r>
            <a:r>
              <a:rPr lang="uk-UA" sz="2600" smtClean="0"/>
              <a:t>Вимушені гармонійні коливання гідропружних дисипативних систем / В. Войтович // Вісник Дніпропетровського університету. Серія “Біологія”. – Дніпропетровськ, 2009. – Вип. 26. – </a:t>
            </a:r>
            <a:br>
              <a:rPr lang="uk-UA" sz="2600" smtClean="0"/>
            </a:br>
            <a:r>
              <a:rPr lang="uk-UA" sz="2600" smtClean="0"/>
              <a:t>С. 39–46.</a:t>
            </a:r>
            <a:br>
              <a:rPr lang="uk-UA" sz="2600" smtClean="0"/>
            </a:br>
            <a:endParaRPr lang="ru-RU" sz="26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8725"/>
          </a:xfrm>
        </p:spPr>
        <p:txBody>
          <a:bodyPr/>
          <a:lstStyle/>
          <a:p>
            <a:pPr algn="l" eaLnBrk="1" hangingPunct="1"/>
            <a:r>
              <a:rPr lang="uk-UA" sz="3200" b="1" smtClean="0">
                <a:solidFill>
                  <a:srgbClr val="0066FF"/>
                </a:solidFill>
              </a:rPr>
              <a:t>Складові частини (статті) з:</a:t>
            </a:r>
            <a:r>
              <a:rPr lang="uk-UA" sz="3200" smtClean="0"/>
              <a:t/>
            </a:r>
            <a:br>
              <a:rPr lang="uk-UA" sz="3200" smtClean="0"/>
            </a:br>
            <a:r>
              <a:rPr lang="uk-UA" sz="3200" smtClean="0"/>
              <a:t/>
            </a:r>
            <a:br>
              <a:rPr lang="uk-UA" sz="3200" smtClean="0"/>
            </a:br>
            <a:r>
              <a:rPr lang="uk-UA" sz="3200" smtClean="0"/>
              <a:t>				</a:t>
            </a:r>
            <a:r>
              <a:rPr lang="uk-UA" sz="28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книги</a:t>
            </a:r>
            <a:br>
              <a:rPr lang="uk-UA" sz="28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800" b="1" smtClean="0"/>
              <a:t>Дюрвік С.</a:t>
            </a:r>
            <a:r>
              <a:rPr lang="uk-UA" sz="2800" smtClean="0"/>
              <a:t> 1536-1814 // Історія Норвегії / С. Дюрвік ; пер. з норв. І. Собор. – Л. : Літопис. – С. 91–167.</a:t>
            </a:r>
            <a:br>
              <a:rPr lang="uk-UA" sz="2800" smtClean="0"/>
            </a:br>
            <a:r>
              <a:rPr lang="uk-UA" sz="2800" smtClean="0"/>
              <a:t/>
            </a:r>
            <a:br>
              <a:rPr lang="uk-UA" sz="2800" smtClean="0"/>
            </a:br>
            <a:r>
              <a:rPr lang="uk-UA" sz="2800" smtClean="0"/>
              <a:t/>
            </a:r>
            <a:br>
              <a:rPr lang="uk-UA" sz="2800" smtClean="0"/>
            </a:br>
            <a:r>
              <a:rPr lang="uk-UA" sz="2800" smtClean="0"/>
              <a:t>				</a:t>
            </a:r>
            <a:r>
              <a:rPr lang="uk-UA" sz="28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журналу</a:t>
            </a:r>
            <a:br>
              <a:rPr lang="uk-UA" sz="28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800" b="1" smtClean="0"/>
              <a:t>Коржанський М.</a:t>
            </a:r>
            <a:r>
              <a:rPr lang="uk-UA" sz="2800" smtClean="0"/>
              <a:t> Про принципи кримінального права України / М. Коржанський // Право України. – 2005. – № 1. – С. 69–70.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89588"/>
          </a:xfrm>
        </p:spPr>
        <p:txBody>
          <a:bodyPr/>
          <a:lstStyle/>
          <a:p>
            <a:pPr algn="l" eaLnBrk="1" hangingPunct="1"/>
            <a:r>
              <a:rPr lang="uk-UA" sz="3200" b="1" smtClean="0">
                <a:solidFill>
                  <a:srgbClr val="0066FF"/>
                </a:solidFill>
              </a:rPr>
              <a:t>Електронні ресурси</a:t>
            </a:r>
            <a:br>
              <a:rPr lang="uk-UA" sz="3200" b="1" smtClean="0">
                <a:solidFill>
                  <a:srgbClr val="0066FF"/>
                </a:solidFill>
              </a:rPr>
            </a:br>
            <a:r>
              <a:rPr lang="uk-UA" sz="2000" b="1" i="1" smtClean="0"/>
              <a:t/>
            </a:r>
            <a:br>
              <a:rPr lang="uk-UA" sz="2000" b="1" i="1" smtClean="0"/>
            </a:br>
            <a:r>
              <a:rPr lang="uk-UA" sz="2800" smtClean="0"/>
              <a:t>Творення дієслів умовного та наказового способів. 7 клас </a:t>
            </a:r>
            <a:r>
              <a:rPr lang="en-US" sz="2800" smtClean="0"/>
              <a:t>[</a:t>
            </a:r>
            <a:r>
              <a:rPr lang="uk-UA" sz="2800" smtClean="0"/>
              <a:t>Електронний ресур</a:t>
            </a:r>
            <a:r>
              <a:rPr lang="en-US" sz="2800" smtClean="0"/>
              <a:t>]</a:t>
            </a:r>
            <a:r>
              <a:rPr lang="ru-RU" sz="2800" smtClean="0"/>
              <a:t>. – Режим доступу: </a:t>
            </a:r>
            <a:r>
              <a:rPr lang="ru-RU" sz="2800" smtClean="0">
                <a:hlinkClick r:id="rId2"/>
              </a:rPr>
              <a:t>http://teacherjournal.com.ua/</a:t>
            </a:r>
            <a:r>
              <a:rPr lang="ru-RU" sz="2800" smtClean="0"/>
              <a:t>. – Назва з екрана.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Коцемір В. В. Урок-практикум «Розв’язування ірраціональних рівнянь різними методами» </a:t>
            </a:r>
            <a:r>
              <a:rPr lang="en-US" sz="2800" smtClean="0"/>
              <a:t>[</a:t>
            </a:r>
            <a:r>
              <a:rPr lang="uk-UA" sz="2800" smtClean="0"/>
              <a:t>Електронний ресур</a:t>
            </a:r>
            <a:r>
              <a:rPr lang="en-US" sz="2800" smtClean="0"/>
              <a:t>]</a:t>
            </a:r>
            <a:r>
              <a:rPr lang="uk-UA" sz="2800" smtClean="0"/>
              <a:t> / В. В. Коцемір </a:t>
            </a:r>
            <a:r>
              <a:rPr lang="ru-RU" sz="2800" smtClean="0"/>
              <a:t>. – Режим доступу: </a:t>
            </a:r>
            <a:r>
              <a:rPr lang="ru-RU" sz="3200" smtClean="0">
                <a:hlinkClick r:id="rId3"/>
              </a:rPr>
              <a:t>http://teacherjournal.com.ua/shkola/matematika/31625-urok-praktikum-lrozvyazuvannya-rraczonalnix-rvnyan-rznimi-metodamir.html</a:t>
            </a:r>
            <a:r>
              <a:rPr lang="ru-RU" sz="3200" smtClean="0"/>
              <a:t>. </a:t>
            </a:r>
            <a:r>
              <a:rPr lang="ru-RU" sz="2800" smtClean="0"/>
              <a:t>–</a:t>
            </a:r>
            <a:r>
              <a:rPr lang="ru-RU" sz="3200" smtClean="0"/>
              <a:t> Назва з екрана.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5949950"/>
          </a:xfrm>
        </p:spPr>
        <p:txBody>
          <a:bodyPr/>
          <a:lstStyle/>
          <a:p>
            <a:pPr algn="l" eaLnBrk="1" hangingPunct="1"/>
            <a:r>
              <a:rPr lang="uk-UA" sz="2800" b="1" smtClean="0"/>
              <a:t>	Бібліографічний опис – </a:t>
            </a:r>
            <a:r>
              <a:rPr lang="uk-UA" sz="2800" smtClean="0"/>
              <a:t>це сукупність бібліографічних відомостей про документ, його складову частину чи групу документів, які наведені за певними правилами, необхідні та достатні для загальної характеристики й ідентифікації документа.</a:t>
            </a:r>
            <a:br>
              <a:rPr lang="uk-UA" sz="2800" smtClean="0"/>
            </a:br>
            <a:r>
              <a:rPr lang="uk-UA" sz="2800" smtClean="0"/>
              <a:t>	</a:t>
            </a:r>
            <a:r>
              <a:rPr lang="uk-UA" sz="2800" b="1" smtClean="0"/>
              <a:t>Бібліографічний запис </a:t>
            </a:r>
            <a:r>
              <a:rPr lang="uk-UA" sz="2800" smtClean="0"/>
              <a:t>складається з заголовка та елементів, що об</a:t>
            </a:r>
            <a:r>
              <a:rPr lang="en-US" sz="2800" smtClean="0"/>
              <a:t>`</a:t>
            </a:r>
            <a:r>
              <a:rPr lang="uk-UA" sz="2800" smtClean="0"/>
              <a:t>єднанні в області опису. Заголовок від опису відокремлюють крапкою. Області  опису відокремлюють одна від одної крапкою і тире. Пунктуація в бібліографічному описі виконує дві функції: звичайних граматичних розділових знаків і знаків, які мають розпізнавальний характер для областей та елементів бібліографічного опису (знаки приписної пунктуації). </a:t>
            </a:r>
            <a:endParaRPr lang="ru-RU" sz="2800" b="1" smtClean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03575" y="355600"/>
            <a:ext cx="3503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rgbClr val="0066FF"/>
                </a:solidFill>
              </a:rPr>
              <a:t>Загальні вимоги</a:t>
            </a:r>
            <a:br>
              <a:rPr lang="uk-UA" sz="3200" b="1">
                <a:solidFill>
                  <a:srgbClr val="0066FF"/>
                </a:solidFill>
              </a:rPr>
            </a:br>
            <a:endParaRPr lang="ru-RU" sz="3200" b="1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323850" y="1268413"/>
            <a:ext cx="8424863" cy="4465637"/>
          </a:xfrm>
        </p:spPr>
        <p:txBody>
          <a:bodyPr/>
          <a:lstStyle/>
          <a:p>
            <a:pPr algn="l" eaLnBrk="1" hangingPunct="1"/>
            <a:r>
              <a:rPr lang="uk-UA" sz="2000" smtClean="0"/>
              <a:t>	</a:t>
            </a:r>
            <a:r>
              <a:rPr lang="uk-UA" sz="2000" smtClean="0">
                <a:latin typeface="Arial" charset="0"/>
              </a:rPr>
              <a:t/>
            </a:r>
            <a:br>
              <a:rPr lang="uk-UA" sz="2000" smtClean="0">
                <a:latin typeface="Arial" charset="0"/>
              </a:rPr>
            </a:br>
            <a:r>
              <a:rPr lang="uk-UA" sz="2000" smtClean="0"/>
              <a:t>застосовують </a:t>
            </a:r>
            <a:r>
              <a:rPr lang="uk-UA" sz="2000" b="1" smtClean="0"/>
              <a:t>проміжок в один друкований знак до і після </a:t>
            </a:r>
            <a:r>
              <a:rPr lang="uk-UA" sz="2000" smtClean="0"/>
              <a:t>приписного знака. Виняток становлять крапка і кома – проміжок ставлять </a:t>
            </a:r>
            <a:r>
              <a:rPr lang="uk-UA" sz="2000" i="1" smtClean="0"/>
              <a:t>тільки після них</a:t>
            </a:r>
            <a:r>
              <a:rPr lang="uk-UA" sz="2000" smtClean="0"/>
              <a:t>. Знаки крапка з комою та три крапки до винятків не належать. </a:t>
            </a:r>
            <a:br>
              <a:rPr lang="uk-UA" sz="2000" smtClean="0"/>
            </a:br>
            <a:r>
              <a:rPr lang="uk-UA" sz="2000" smtClean="0"/>
              <a:t>	</a:t>
            </a:r>
            <a:r>
              <a:rPr lang="uk-UA" sz="2000" b="1" smtClean="0"/>
              <a:t>У бібліографічному описі використовують такі знаки приписної пунктуації:</a:t>
            </a:r>
            <a:br>
              <a:rPr lang="uk-UA" sz="2000" b="1" smtClean="0"/>
            </a:br>
            <a:r>
              <a:rPr lang="uk-UA" sz="2000" smtClean="0"/>
              <a:t>. – крапка і тире;</a:t>
            </a:r>
            <a:br>
              <a:rPr lang="uk-UA" sz="2000" smtClean="0"/>
            </a:br>
            <a:r>
              <a:rPr lang="uk-UA" sz="2000" smtClean="0"/>
              <a:t>.  крапка;</a:t>
            </a:r>
            <a:br>
              <a:rPr lang="uk-UA" sz="2000" smtClean="0"/>
            </a:br>
            <a:r>
              <a:rPr lang="uk-UA" sz="2000" smtClean="0"/>
              <a:t>,  кома;</a:t>
            </a:r>
            <a:br>
              <a:rPr lang="uk-UA" sz="2000" smtClean="0"/>
            </a:br>
            <a:r>
              <a:rPr lang="uk-UA" sz="2000" smtClean="0"/>
              <a:t>:   двокрапка;</a:t>
            </a:r>
            <a:br>
              <a:rPr lang="uk-UA" sz="2000" smtClean="0"/>
            </a:br>
            <a:r>
              <a:rPr lang="uk-UA" sz="2000" smtClean="0"/>
              <a:t>;   крапка з комою;</a:t>
            </a:r>
            <a:br>
              <a:rPr lang="uk-UA" sz="2000" smtClean="0"/>
            </a:br>
            <a:r>
              <a:rPr lang="uk-UA" sz="2000" smtClean="0"/>
              <a:t>/ коса риска;</a:t>
            </a:r>
            <a:br>
              <a:rPr lang="uk-UA" sz="2000" smtClean="0"/>
            </a:br>
            <a:r>
              <a:rPr lang="uk-UA" sz="2000" smtClean="0"/>
              <a:t>//  дві коси риски;</a:t>
            </a:r>
            <a:br>
              <a:rPr lang="uk-UA" sz="2000" smtClean="0"/>
            </a:br>
            <a:r>
              <a:rPr lang="uk-UA" sz="2000" smtClean="0"/>
              <a:t>() круглі дужки;</a:t>
            </a:r>
            <a:br>
              <a:rPr lang="uk-UA" sz="2000" smtClean="0"/>
            </a:br>
            <a:r>
              <a:rPr lang="uk-UA" sz="2000" smtClean="0"/>
              <a:t>= знак рівності;</a:t>
            </a:r>
            <a:br>
              <a:rPr lang="uk-UA" sz="2000" smtClean="0"/>
            </a:br>
            <a:r>
              <a:rPr lang="en-US" sz="2000" smtClean="0"/>
              <a:t>[]</a:t>
            </a:r>
            <a:r>
              <a:rPr lang="uk-UA" sz="2000" smtClean="0"/>
              <a:t> квадратні дужки.</a:t>
            </a:r>
            <a:br>
              <a:rPr lang="uk-UA" sz="2000" smtClean="0"/>
            </a:br>
            <a:r>
              <a:rPr lang="uk-UA" sz="2000" smtClean="0"/>
              <a:t>Кожну ділянку бібліографічного опису розділяють знаком </a:t>
            </a:r>
            <a:r>
              <a:rPr lang="uk-UA" sz="2000" smtClean="0">
                <a:latin typeface="Arial" charset="0"/>
              </a:rPr>
              <a:t/>
            </a:r>
            <a:br>
              <a:rPr lang="uk-UA" sz="2000" smtClean="0">
                <a:latin typeface="Arial" charset="0"/>
              </a:rPr>
            </a:br>
            <a:r>
              <a:rPr lang="uk-UA" sz="2000" b="1" smtClean="0"/>
              <a:t>крапка і тире (. – )</a:t>
            </a:r>
            <a:br>
              <a:rPr lang="uk-UA" sz="2000" b="1" smtClean="0"/>
            </a:br>
            <a:endParaRPr lang="ru-RU" sz="2000" b="1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68313" y="260350"/>
            <a:ext cx="829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2400" b="1">
                <a:solidFill>
                  <a:srgbClr val="0066FF"/>
                </a:solidFill>
              </a:rPr>
              <a:t>Для розрізнення приписної та граматичної пунктуації</a:t>
            </a:r>
            <a:endParaRPr lang="ru-RU" sz="2400" b="1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25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 eaLnBrk="1" hangingPunct="1"/>
            <a:r>
              <a:rPr lang="uk-UA" b="1" smtClean="0">
                <a:solidFill>
                  <a:srgbClr val="0066FF"/>
                </a:solidFill>
              </a:rPr>
              <a:t>Приклад опису</a:t>
            </a:r>
            <a:br>
              <a:rPr lang="uk-UA" b="1" smtClean="0">
                <a:solidFill>
                  <a:srgbClr val="0066FF"/>
                </a:solidFill>
              </a:rPr>
            </a:br>
            <a:r>
              <a:rPr lang="uk-UA" b="1" smtClean="0"/>
              <a:t/>
            </a:r>
            <a:br>
              <a:rPr lang="uk-UA" b="1" smtClean="0"/>
            </a:br>
            <a:r>
              <a:rPr lang="uk-UA" sz="4800" smtClean="0"/>
              <a:t>Василенко М. В. Теорія коливань</a:t>
            </a:r>
            <a:r>
              <a:rPr lang="uk-UA" sz="4800" smtClean="0">
                <a:solidFill>
                  <a:srgbClr val="FF0000"/>
                </a:solidFill>
              </a:rPr>
              <a:t> : </a:t>
            </a:r>
            <a:r>
              <a:rPr lang="uk-UA" sz="4800" smtClean="0"/>
              <a:t>навч. посіб. / М. В. Василенко</a:t>
            </a:r>
            <a:r>
              <a:rPr lang="uk-UA" sz="4800" smtClean="0">
                <a:solidFill>
                  <a:srgbClr val="FF0000"/>
                </a:solidFill>
              </a:rPr>
              <a:t>. – </a:t>
            </a:r>
            <a:r>
              <a:rPr lang="uk-UA" sz="4800" smtClean="0"/>
              <a:t>К.</a:t>
            </a:r>
            <a:r>
              <a:rPr lang="uk-UA" sz="4800" smtClean="0">
                <a:solidFill>
                  <a:srgbClr val="FF0000"/>
                </a:solidFill>
              </a:rPr>
              <a:t> : </a:t>
            </a:r>
            <a:r>
              <a:rPr lang="uk-UA" sz="4800" smtClean="0"/>
              <a:t>Вища школа, 1992</a:t>
            </a:r>
            <a:r>
              <a:rPr lang="uk-UA" sz="4800" smtClean="0">
                <a:solidFill>
                  <a:srgbClr val="FF0000"/>
                </a:solidFill>
              </a:rPr>
              <a:t>. – </a:t>
            </a:r>
            <a:r>
              <a:rPr lang="uk-UA" sz="4800" smtClean="0"/>
              <a:t>430 с.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eaLnBrk="1" hangingPunct="1"/>
            <a:r>
              <a:rPr lang="uk-UA" sz="2800" b="1" smtClean="0"/>
              <a:t>	</a:t>
            </a:r>
            <a:r>
              <a:rPr lang="uk-UA" sz="3200" b="1" smtClean="0">
                <a:solidFill>
                  <a:srgbClr val="0066FF"/>
                </a:solidFill>
              </a:rPr>
              <a:t>Головні елементи бібліографічного опису:</a:t>
            </a:r>
            <a:br>
              <a:rPr lang="uk-UA" sz="3200" b="1" smtClean="0">
                <a:solidFill>
                  <a:srgbClr val="0066FF"/>
                </a:solidFill>
              </a:rPr>
            </a:br>
            <a:r>
              <a:rPr lang="uk-UA" sz="2800" smtClean="0"/>
              <a:t> - інформація про автора (чи авторів);</a:t>
            </a:r>
            <a:br>
              <a:rPr lang="uk-UA" sz="2800" smtClean="0"/>
            </a:br>
            <a:r>
              <a:rPr lang="uk-UA" sz="2800" smtClean="0"/>
              <a:t> - назва твору; </a:t>
            </a:r>
            <a:br>
              <a:rPr lang="uk-UA" sz="2800" smtClean="0"/>
            </a:br>
            <a:r>
              <a:rPr lang="uk-UA" sz="2800" smtClean="0"/>
              <a:t> - вид видання (перевидання чи переклад);</a:t>
            </a:r>
            <a:br>
              <a:rPr lang="uk-UA" sz="2800" smtClean="0"/>
            </a:br>
            <a:r>
              <a:rPr lang="uk-UA" sz="2800" smtClean="0"/>
              <a:t> - місце видання;</a:t>
            </a:r>
            <a:br>
              <a:rPr lang="uk-UA" sz="2800" smtClean="0"/>
            </a:br>
            <a:r>
              <a:rPr lang="uk-UA" sz="2800" smtClean="0"/>
              <a:t> - видавець;</a:t>
            </a:r>
            <a:br>
              <a:rPr lang="uk-UA" sz="2800" smtClean="0"/>
            </a:br>
            <a:r>
              <a:rPr lang="uk-UA" sz="2800" smtClean="0"/>
              <a:t> - рік видання;</a:t>
            </a:r>
            <a:br>
              <a:rPr lang="uk-UA" sz="2800" smtClean="0"/>
            </a:br>
            <a:r>
              <a:rPr lang="uk-UA" sz="2800" smtClean="0"/>
              <a:t> - обсяг публікацій (сторінки).</a:t>
            </a:r>
            <a:br>
              <a:rPr lang="uk-UA" sz="2800" smtClean="0"/>
            </a:br>
            <a:r>
              <a:rPr lang="uk-UA" sz="2800" smtClean="0"/>
              <a:t>	Введено новий обов</a:t>
            </a:r>
            <a:r>
              <a:rPr lang="en-US" sz="2800" smtClean="0"/>
              <a:t>`</a:t>
            </a:r>
            <a:r>
              <a:rPr lang="uk-UA" sz="2800" smtClean="0"/>
              <a:t>язковий елемент - </a:t>
            </a:r>
            <a:r>
              <a:rPr lang="uk-UA" sz="2800" b="1" smtClean="0"/>
              <a:t>відомості про відповідальність, які зазначають, навіть якщо вони збігаються з заголовком.</a:t>
            </a:r>
            <a:br>
              <a:rPr lang="uk-UA" sz="2800" b="1" smtClean="0"/>
            </a:br>
            <a:r>
              <a:rPr lang="uk-UA" sz="3000" b="1" smtClean="0"/>
              <a:t>ПРИКЛАД ОПИСУ</a:t>
            </a:r>
            <a:br>
              <a:rPr lang="uk-UA" sz="3000" b="1" smtClean="0"/>
            </a:br>
            <a:r>
              <a:rPr lang="uk-UA" sz="3000" smtClean="0">
                <a:solidFill>
                  <a:srgbClr val="FF0000"/>
                </a:solidFill>
              </a:rPr>
              <a:t>Буров Є. </a:t>
            </a:r>
            <a:r>
              <a:rPr lang="uk-UA" sz="3000" smtClean="0"/>
              <a:t>Комп</a:t>
            </a:r>
            <a:r>
              <a:rPr lang="en-US" sz="3000" smtClean="0"/>
              <a:t>`</a:t>
            </a:r>
            <a:r>
              <a:rPr lang="uk-UA" sz="3000" smtClean="0"/>
              <a:t>ютерні мережі </a:t>
            </a:r>
            <a:r>
              <a:rPr lang="uk-UA" sz="3000" smtClean="0">
                <a:solidFill>
                  <a:srgbClr val="FF0000"/>
                </a:solidFill>
              </a:rPr>
              <a:t>/ Є. Буров</a:t>
            </a:r>
            <a:r>
              <a:rPr lang="uk-UA" sz="3000" smtClean="0"/>
              <a:t>. – Л. : БаК, 1999. – 468 с.</a:t>
            </a: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eaLnBrk="1" hangingPunct="1"/>
            <a:r>
              <a:rPr lang="uk-UA" sz="2800" b="1" smtClean="0"/>
              <a:t>Дані про автора</a:t>
            </a:r>
            <a:br>
              <a:rPr lang="uk-UA" sz="2800" b="1" smtClean="0"/>
            </a:br>
            <a:r>
              <a:rPr lang="uk-UA" sz="2400" smtClean="0"/>
              <a:t/>
            </a:r>
            <a:br>
              <a:rPr lang="uk-UA" sz="2400" smtClean="0"/>
            </a:br>
            <a:r>
              <a:rPr lang="uk-UA" sz="2400" smtClean="0"/>
              <a:t>Ініціали осіб, на чиї праці посилаються в науковій роботі, пишуть перед прізвищем.  У бібліографічному описі навпаки – на першому місці ставлять прізвище, потім ім</a:t>
            </a:r>
            <a:r>
              <a:rPr lang="en-US" sz="2400" smtClean="0"/>
              <a:t>`</a:t>
            </a:r>
            <a:r>
              <a:rPr lang="uk-UA" sz="2400" smtClean="0"/>
              <a:t>я (можливо ім</a:t>
            </a:r>
            <a:r>
              <a:rPr lang="en-US" sz="2400" smtClean="0"/>
              <a:t>`</a:t>
            </a:r>
            <a:r>
              <a:rPr lang="uk-UA" sz="2400" smtClean="0"/>
              <a:t>я та по батькові) або псевдонім. Ця вимога стосується і опису іноземними мовами. У заголовку основного опису наводять прізвище одного автора.</a:t>
            </a:r>
            <a:br>
              <a:rPr lang="uk-UA" sz="2400" smtClean="0"/>
            </a:br>
            <a:r>
              <a:rPr lang="uk-UA" sz="2400" smtClean="0"/>
              <a:t/>
            </a:r>
            <a:br>
              <a:rPr lang="uk-UA" sz="2400" smtClean="0"/>
            </a:br>
            <a:r>
              <a:rPr lang="uk-UA" sz="2800" b="1" smtClean="0"/>
              <a:t>Приклад опису</a:t>
            </a:r>
            <a:br>
              <a:rPr lang="uk-UA" sz="2800" b="1" smtClean="0"/>
            </a:br>
            <a:r>
              <a:rPr lang="uk-UA" sz="3200" smtClean="0"/>
              <a:t>Опанасів В. В. Розрахунки електричних кіл на програмованих калькуляторах </a:t>
            </a:r>
            <a:r>
              <a:rPr lang="uk-UA" sz="3200" smtClean="0">
                <a:solidFill>
                  <a:srgbClr val="FF0000"/>
                </a:solidFill>
              </a:rPr>
              <a:t>/ В. В. Опанасів, О. Н. Василевський</a:t>
            </a:r>
            <a:r>
              <a:rPr lang="uk-UA" sz="3200" smtClean="0"/>
              <a:t>. – К. : Техніка, 1991. – 85 с.</a:t>
            </a:r>
            <a:r>
              <a:rPr lang="uk-UA" sz="2400" smtClean="0"/>
              <a:t/>
            </a:r>
            <a:br>
              <a:rPr lang="uk-UA" sz="2400" smtClean="0"/>
            </a:b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eaLnBrk="1" hangingPunct="1"/>
            <a:r>
              <a:rPr lang="uk-UA" sz="2400" smtClean="0"/>
              <a:t>Книги чотирьох авторів та більше, а також видання, що не мають індивідуальних авторів, записують за назвою. Інформацію про авторів, індивідуальних чи колективних (назва організації) подають після назви через косу лінію (/). Якщо дані про авторів є на звороті титульного аркуша, то всі прізвища подають у квадратних душках </a:t>
            </a:r>
            <a:r>
              <a:rPr lang="en-US" sz="2400" smtClean="0"/>
              <a:t>[]</a:t>
            </a:r>
            <a:r>
              <a:rPr lang="uk-UA" sz="2400" smtClean="0"/>
              <a:t>. Якщо авторів понад чотири, можна зазначити одного, додаючи слова </a:t>
            </a:r>
            <a:r>
              <a:rPr lang="en-US" sz="2400" smtClean="0"/>
              <a:t>[</a:t>
            </a:r>
            <a:r>
              <a:rPr lang="uk-UA" sz="2400" smtClean="0"/>
              <a:t>та ін.</a:t>
            </a:r>
            <a:r>
              <a:rPr lang="en-US" sz="2400" smtClean="0"/>
              <a:t>]</a:t>
            </a:r>
            <a:r>
              <a:rPr lang="uk-UA" sz="2400" smtClean="0"/>
              <a:t>. Дані про вчені звання в описі опускають.</a:t>
            </a:r>
            <a:br>
              <a:rPr lang="uk-UA" sz="2400" smtClean="0"/>
            </a:br>
            <a:r>
              <a:rPr lang="uk-UA" sz="2400" smtClean="0"/>
              <a:t/>
            </a:r>
            <a:br>
              <a:rPr lang="uk-UA" sz="2400" smtClean="0"/>
            </a:br>
            <a:r>
              <a:rPr lang="uk-UA" sz="2800" b="1" smtClean="0"/>
              <a:t>Приклад опису</a:t>
            </a:r>
            <a:r>
              <a:rPr lang="uk-UA" sz="2800" b="1" smtClean="0">
                <a:latin typeface="Arial" charset="0"/>
              </a:rPr>
              <a:t> </a:t>
            </a:r>
            <a:r>
              <a:rPr lang="uk-UA" sz="2800" smtClean="0"/>
              <a:t/>
            </a:r>
            <a:br>
              <a:rPr lang="uk-UA" sz="2800" smtClean="0"/>
            </a:br>
            <a:r>
              <a:rPr lang="uk-UA" sz="3000" smtClean="0"/>
              <a:t>Історія Норвегії </a:t>
            </a:r>
            <a:r>
              <a:rPr lang="uk-UA" sz="3000" smtClean="0">
                <a:solidFill>
                  <a:srgbClr val="FF0000"/>
                </a:solidFill>
              </a:rPr>
              <a:t>/ </a:t>
            </a:r>
            <a:r>
              <a:rPr lang="uk-UA" sz="3000" smtClean="0"/>
              <a:t>Кнут Геле </a:t>
            </a:r>
            <a:r>
              <a:rPr lang="en-US" sz="3000" smtClean="0">
                <a:solidFill>
                  <a:srgbClr val="FF0000"/>
                </a:solidFill>
              </a:rPr>
              <a:t>[</a:t>
            </a:r>
            <a:r>
              <a:rPr lang="uk-UA" sz="3000" smtClean="0">
                <a:solidFill>
                  <a:srgbClr val="FF0000"/>
                </a:solidFill>
              </a:rPr>
              <a:t>та ін.</a:t>
            </a:r>
            <a:r>
              <a:rPr lang="en-US" sz="3000" smtClean="0">
                <a:solidFill>
                  <a:srgbClr val="FF0000"/>
                </a:solidFill>
              </a:rPr>
              <a:t>]</a:t>
            </a:r>
            <a:r>
              <a:rPr lang="uk-UA" sz="3000" smtClean="0">
                <a:solidFill>
                  <a:srgbClr val="FF0000"/>
                </a:solidFill>
              </a:rPr>
              <a:t> </a:t>
            </a:r>
            <a:r>
              <a:rPr lang="uk-UA" sz="3000" smtClean="0"/>
              <a:t>; пер. з норв. Н. Іванчук. – Л. : Літопис, 2001. – 351 с.</a:t>
            </a:r>
            <a:br>
              <a:rPr lang="uk-UA" sz="3000" smtClean="0"/>
            </a:br>
            <a:r>
              <a:rPr lang="uk-UA" sz="3000" smtClean="0"/>
              <a:t/>
            </a:r>
            <a:br>
              <a:rPr lang="uk-UA" sz="3000" smtClean="0"/>
            </a:br>
            <a:r>
              <a:rPr lang="uk-UA" sz="3000" smtClean="0"/>
              <a:t>Львівщина на порозі ХХІ століття : соціальний проект </a:t>
            </a:r>
            <a:r>
              <a:rPr lang="uk-UA" sz="3000" smtClean="0">
                <a:latin typeface="Arial" charset="0"/>
              </a:rPr>
              <a:t/>
            </a:r>
            <a:br>
              <a:rPr lang="uk-UA" sz="3000" smtClean="0">
                <a:latin typeface="Arial" charset="0"/>
              </a:rPr>
            </a:br>
            <a:r>
              <a:rPr lang="uk-UA" sz="3000" smtClean="0"/>
              <a:t>/ </a:t>
            </a:r>
            <a:r>
              <a:rPr lang="en-US" sz="3000" smtClean="0">
                <a:solidFill>
                  <a:srgbClr val="FF0000"/>
                </a:solidFill>
              </a:rPr>
              <a:t>[</a:t>
            </a:r>
            <a:r>
              <a:rPr lang="uk-UA" sz="3000" smtClean="0">
                <a:solidFill>
                  <a:srgbClr val="FF0000"/>
                </a:solidFill>
              </a:rPr>
              <a:t>С. А. Давимука, А. Ф. Колодій, Ю. А. Кужелюк</a:t>
            </a:r>
            <a:r>
              <a:rPr lang="en-US" sz="3000" smtClean="0">
                <a:solidFill>
                  <a:srgbClr val="FF0000"/>
                </a:solidFill>
              </a:rPr>
              <a:t>]</a:t>
            </a:r>
            <a:r>
              <a:rPr lang="uk-UA" sz="3000" smtClean="0"/>
              <a:t>. – Л., 2001. – 351 с.</a:t>
            </a: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24625"/>
          </a:xfrm>
        </p:spPr>
        <p:txBody>
          <a:bodyPr/>
          <a:lstStyle/>
          <a:p>
            <a:pPr algn="l" eaLnBrk="1" hangingPunct="1"/>
            <a:r>
              <a:rPr lang="uk-UA" sz="3200" b="1" smtClean="0">
                <a:solidFill>
                  <a:srgbClr val="0066FF"/>
                </a:solidFill>
              </a:rPr>
              <a:t>Область вихідних даних</a:t>
            </a:r>
            <a:br>
              <a:rPr lang="uk-UA" sz="3200" b="1" smtClean="0">
                <a:solidFill>
                  <a:srgbClr val="0066FF"/>
                </a:solidFill>
              </a:rPr>
            </a:br>
            <a:r>
              <a:rPr lang="uk-UA" sz="2700" b="1" smtClean="0">
                <a:latin typeface="Arial" charset="0"/>
              </a:rPr>
              <a:t>	</a:t>
            </a:r>
            <a:r>
              <a:rPr lang="uk-UA" sz="2400" smtClean="0"/>
              <a:t>Після інформації про автора, назву і перевидання подають інформацію про те, де, хто і коли видав книгу. Першим елементом вихідних даних є місце видання, можна подавати скорочено лише назви столиць: “К.”, “М</a:t>
            </a:r>
            <a:r>
              <a:rPr lang="uk-UA" sz="2400" smtClean="0">
                <a:latin typeface="Arial" charset="0"/>
              </a:rPr>
              <a:t>.</a:t>
            </a:r>
            <a:r>
              <a:rPr lang="uk-UA" sz="2400" smtClean="0"/>
              <a:t>”, “</a:t>
            </a:r>
            <a:r>
              <a:rPr lang="en-US" sz="2400" smtClean="0"/>
              <a:t>N.Y.</a:t>
            </a:r>
            <a:r>
              <a:rPr lang="uk-UA" sz="2400" smtClean="0"/>
              <a:t>”</a:t>
            </a:r>
            <a:r>
              <a:rPr lang="uk-UA" sz="2400" smtClean="0">
                <a:latin typeface="Arial" charset="0"/>
              </a:rPr>
              <a:t> та велих міст: </a:t>
            </a:r>
            <a:r>
              <a:rPr lang="uk-UA" sz="2400" smtClean="0"/>
              <a:t>“Л</a:t>
            </a:r>
            <a:r>
              <a:rPr lang="uk-UA" sz="2400" smtClean="0">
                <a:latin typeface="Arial" charset="0"/>
              </a:rPr>
              <a:t>ьвів</a:t>
            </a:r>
            <a:r>
              <a:rPr lang="uk-UA" sz="2400" smtClean="0"/>
              <a:t>”</a:t>
            </a:r>
            <a:r>
              <a:rPr lang="uk-UA" sz="2400" smtClean="0">
                <a:latin typeface="Arial" charset="0"/>
              </a:rPr>
              <a:t>(Л.)</a:t>
            </a:r>
            <a:r>
              <a:rPr lang="uk-UA" sz="2400" smtClean="0"/>
              <a:t>, “Х</a:t>
            </a:r>
            <a:r>
              <a:rPr lang="uk-UA" sz="2400" smtClean="0">
                <a:latin typeface="Arial" charset="0"/>
              </a:rPr>
              <a:t>арків</a:t>
            </a:r>
            <a:r>
              <a:rPr lang="uk-UA" sz="2400" smtClean="0"/>
              <a:t>”</a:t>
            </a:r>
            <a:r>
              <a:rPr lang="uk-UA" sz="2400" smtClean="0">
                <a:latin typeface="Arial" charset="0"/>
              </a:rPr>
              <a:t>(Х.)</a:t>
            </a:r>
            <a:r>
              <a:rPr lang="uk-UA" sz="2400" smtClean="0"/>
              <a:t>, “Спб”</a:t>
            </a:r>
            <a:r>
              <a:rPr lang="uk-UA" sz="2400" smtClean="0">
                <a:latin typeface="Arial" charset="0"/>
              </a:rPr>
              <a:t>.</a:t>
            </a:r>
            <a:r>
              <a:rPr lang="uk-UA" sz="2400" smtClean="0"/>
              <a:t> Якщо у книзі зазначено два міста видання, то їх опис наводять через </a:t>
            </a:r>
            <a:r>
              <a:rPr lang="uk-UA" sz="2400" b="1" smtClean="0"/>
              <a:t>крапку з комою</a:t>
            </a:r>
            <a:r>
              <a:rPr lang="uk-UA" sz="2400" smtClean="0"/>
              <a:t>. Зазначивши місце видання ставлять двокрапку. Далі  подають назву видавництва коротко, без лапок. Після назви видавництва ставлять  кому, і подають рік видання.</a:t>
            </a:r>
            <a:br>
              <a:rPr lang="uk-UA" sz="2400" smtClean="0"/>
            </a:br>
            <a:r>
              <a:rPr lang="uk-UA" sz="2800" smtClean="0"/>
              <a:t/>
            </a:r>
            <a:br>
              <a:rPr lang="uk-UA" sz="2800" smtClean="0"/>
            </a:br>
            <a:r>
              <a:rPr lang="uk-UA" sz="2800" b="1" smtClean="0"/>
              <a:t>Приклад опису</a:t>
            </a:r>
            <a:br>
              <a:rPr lang="uk-UA" sz="2800" b="1" smtClean="0"/>
            </a:br>
            <a:r>
              <a:rPr lang="uk-UA" sz="3600" smtClean="0"/>
              <a:t>Нудьга Г. Українська дума і пісня в світі / Г. Нудьга</a:t>
            </a:r>
            <a:r>
              <a:rPr lang="uk-UA" sz="3600" smtClean="0">
                <a:solidFill>
                  <a:srgbClr val="FF0000"/>
                </a:solidFill>
              </a:rPr>
              <a:t>. – Львів : Ін-т народознавства НАН України, 1997. – </a:t>
            </a:r>
            <a:r>
              <a:rPr lang="uk-UA" sz="3600" smtClean="0"/>
              <a:t>424 с.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 eaLnBrk="1" hangingPunct="1"/>
            <a:r>
              <a:rPr lang="uk-UA" sz="3200" b="1" smtClean="0">
                <a:solidFill>
                  <a:srgbClr val="0066FF"/>
                </a:solidFill>
              </a:rPr>
              <a:t>Дані про обсяг публікації</a:t>
            </a:r>
            <a:br>
              <a:rPr lang="uk-UA" sz="3200" b="1" smtClean="0">
                <a:solidFill>
                  <a:srgbClr val="0066FF"/>
                </a:solidFill>
              </a:rPr>
            </a:br>
            <a:r>
              <a:rPr lang="uk-UA" sz="2400" b="1" smtClean="0"/>
              <a:t/>
            </a:r>
            <a:br>
              <a:rPr lang="uk-UA" sz="2400" b="1" smtClean="0"/>
            </a:br>
            <a:r>
              <a:rPr lang="uk-UA" sz="2400" smtClean="0"/>
              <a:t>У бібліографічному описі подають об</a:t>
            </a:r>
            <a:r>
              <a:rPr lang="en-US" sz="2400" smtClean="0"/>
              <a:t>`</a:t>
            </a:r>
            <a:r>
              <a:rPr lang="uk-UA" sz="2400" smtClean="0"/>
              <a:t>єм сторінок. Наприклад:      	“. – 483 с.”(загальний обсяг)</a:t>
            </a:r>
            <a:br>
              <a:rPr lang="uk-UA" sz="2400" smtClean="0"/>
            </a:br>
            <a:r>
              <a:rPr lang="uk-UA" sz="2400" smtClean="0"/>
              <a:t>	“. – С. 34–63”.</a:t>
            </a:r>
            <a:br>
              <a:rPr lang="uk-UA" sz="2400" smtClean="0"/>
            </a:br>
            <a:r>
              <a:rPr lang="uk-UA" sz="2400" smtClean="0"/>
              <a:t/>
            </a:r>
            <a:br>
              <a:rPr lang="uk-UA" sz="2400" smtClean="0"/>
            </a:br>
            <a:r>
              <a:rPr lang="uk-UA" sz="2400" i="1" smtClean="0"/>
              <a:t>Схема бібліографічного опису</a:t>
            </a:r>
            <a:r>
              <a:rPr lang="uk-UA" sz="2400" smtClean="0"/>
              <a:t/>
            </a:r>
            <a:br>
              <a:rPr lang="uk-UA" sz="2400" smtClean="0"/>
            </a:br>
            <a:r>
              <a:rPr lang="uk-UA" sz="3600" smtClean="0"/>
              <a:t>Автор. Назва : відомості, що доповнюють, уточнюють назву </a:t>
            </a:r>
            <a:r>
              <a:rPr lang="uk-UA" sz="3600" smtClean="0">
                <a:solidFill>
                  <a:schemeClr val="accent1"/>
                </a:solidFill>
              </a:rPr>
              <a:t>(навч.посіб, зб.наук.праць, словник, довідник)</a:t>
            </a:r>
            <a:r>
              <a:rPr lang="uk-UA" sz="3600" smtClean="0"/>
              <a:t> / Відомості про відповідальність </a:t>
            </a:r>
            <a:r>
              <a:rPr lang="uk-UA" sz="3600" smtClean="0">
                <a:solidFill>
                  <a:schemeClr val="accent1"/>
                </a:solidFill>
              </a:rPr>
              <a:t>(автор, ред., </a:t>
            </a:r>
            <a:r>
              <a:rPr lang="uk-UA" sz="3600" smtClean="0">
                <a:solidFill>
                  <a:schemeClr val="accent1"/>
                </a:solidFill>
                <a:latin typeface="Arial" charset="0"/>
              </a:rPr>
              <a:t>видання-</a:t>
            </a:r>
            <a:r>
              <a:rPr lang="uk-UA" sz="3600" smtClean="0">
                <a:solidFill>
                  <a:schemeClr val="accent1"/>
                </a:solidFill>
              </a:rPr>
              <a:t>перевидання)</a:t>
            </a:r>
            <a:r>
              <a:rPr lang="uk-UA" sz="3600" smtClean="0"/>
              <a:t>. – М.в. : </a:t>
            </a:r>
            <a:r>
              <a:rPr lang="uk-UA" sz="3600" smtClean="0">
                <a:latin typeface="Arial" charset="0"/>
              </a:rPr>
              <a:t>назва вид-ва</a:t>
            </a:r>
            <a:r>
              <a:rPr lang="uk-UA" sz="3600" smtClean="0"/>
              <a:t>, рік. – обсяг публікуції.</a:t>
            </a:r>
            <a:r>
              <a:rPr lang="uk-UA" sz="3600" b="1" smtClean="0"/>
              <a:t/>
            </a:r>
            <a:br>
              <a:rPr lang="uk-UA" sz="3600" b="1" smtClean="0"/>
            </a:br>
            <a:r>
              <a:rPr lang="uk-UA" sz="2400" b="1" smtClean="0"/>
              <a:t/>
            </a:r>
            <a:br>
              <a:rPr lang="uk-UA" sz="2400" b="1" smtClean="0"/>
            </a:br>
            <a:endParaRPr lang="ru-RU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128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Бібліографічний опис у списку використаних джерел.  Загальні вимоги  і правила складання Методичні рекомендації </vt:lpstr>
      <vt:lpstr> Бібліографічний опис – це сукупність бібліографічних відомостей про документ, його складову частину чи групу документів, які наведені за певними правилами, необхідні та достатні для загальної характеристики й ідентифікації документа.  Бібліографічний запис складається з заголовка та елементів, що об`єднанні в області опису. Заголовок від опису відокремлюють крапкою. Області  опису відокремлюють одна від одної крапкою і тире. Пунктуація в бібліографічному описі виконує дві функції: звичайних граматичних розділових знаків і знаків, які мають розпізнавальний характер для областей та елементів бібліографічного опису (знаки приписної пунктуації). </vt:lpstr>
      <vt:lpstr>  застосовують проміжок в один друкований знак до і після приписного знака. Виняток становлять крапка і кома – проміжок ставлять тільки після них. Знаки крапка з комою та три крапки до винятків не належать.   У бібліографічному описі використовують такі знаки приписної пунктуації: . – крапка і тире; .  крапка; ,  кома; :   двокрапка; ;   крапка з комою; / коса риска; //  дві коси риски; () круглі дужки; = знак рівності; [] квадратні дужки. Кожну ділянку бібліографічного опису розділяють знаком  крапка і тире (. – ) </vt:lpstr>
      <vt:lpstr>Приклад опису  Василенко М. В. Теорія коливань : навч. посіб. / М. В. Василенко. – К. : Вища школа, 1992. – 430 с.</vt:lpstr>
      <vt:lpstr> Головні елементи бібліографічного опису:  - інформація про автора (чи авторів);  - назва твору;   - вид видання (перевидання чи переклад);  - місце видання;  - видавець;  - рік видання;  - обсяг публікацій (сторінки).  Введено новий обов`язковий елемент - відомості про відповідальність, які зазначають, навіть якщо вони збігаються з заголовком. ПРИКЛАД ОПИСУ Буров Є. Комп`ютерні мережі / Є. Буров. – Л. : БаК, 1999. – 468 с.</vt:lpstr>
      <vt:lpstr>Дані про автора  Ініціали осіб, на чиї праці посилаються в науковій роботі, пишуть перед прізвищем.  У бібліографічному описі навпаки – на першому місці ставлять прізвище, потім ім`я (можливо ім`я та по батькові) або псевдонім. Ця вимога стосується і опису іноземними мовами. У заголовку основного опису наводять прізвище одного автора.  Приклад опису Опанасів В. В. Розрахунки електричних кіл на програмованих калькуляторах / В. В. Опанасів, О. Н. Василевський. – К. : Техніка, 1991. – 85 с. </vt:lpstr>
      <vt:lpstr>Книги чотирьох авторів та більше, а також видання, що не мають індивідуальних авторів, записують за назвою. Інформацію про авторів, індивідуальних чи колективних (назва організації) подають після назви через косу лінію (/). Якщо дані про авторів є на звороті титульного аркуша, то всі прізвища подають у квадратних душках []. Якщо авторів понад чотири, можна зазначити одного, додаючи слова [та ін.]. Дані про вчені звання в описі опускають.  Приклад опису  Історія Норвегії / Кнут Геле [та ін.] ; пер. з норв. Н. Іванчук. – Л. : Літопис, 2001. – 351 с.  Львівщина на порозі ХХІ століття : соціальний проект  / [С. А. Давимука, А. Ф. Колодій, Ю. А. Кужелюк]. – Л., 2001. – 351 с.</vt:lpstr>
      <vt:lpstr>Область вихідних даних  Після інформації про автора, назву і перевидання подають інформацію про те, де, хто і коли видав книгу. Першим елементом вихідних даних є місце видання, можна подавати скорочено лише назви столиць: “К.”, “М.”, “N.Y.” та велих міст: “Львів”(Л.), “Харків”(Х.), “Спб”. Якщо у книзі зазначено два міста видання, то їх опис наводять через крапку з комою. Зазначивши місце видання ставлять двокрапку. Далі  подають назву видавництва коротко, без лапок. Після назви видавництва ставлять  кому, і подають рік видання.  Приклад опису Нудьга Г. Українська дума і пісня в світі / Г. Нудьга. – Львів : Ін-т народознавства НАН України, 1997. – 424 с.</vt:lpstr>
      <vt:lpstr>Дані про обсяг публікації  У бібліографічному описі подають об`єм сторінок. Наприклад:       “. – 483 с.”(загальний обсяг)  “. – С. 34–63”.  Схема бібліографічного опису Автор. Назва : відомості, що доповнюють, уточнюють назву (навч.посіб, зб.наук.праць, словник, довідник) / Відомості про відповідальність (автор, ред., видання-перевидання). – М.в. : назва вид-ва, рік. – обсяг публікуції.  </vt:lpstr>
      <vt:lpstr>Збірник наукових праць Обчислювальна і прикладна математика : зб. наук. пр. – К. : Либідь, 1993. – 99 с. стаття зі збірника Хоронжий А. Соціальний контроль в умовах ринкових відносин / А. Хоронжий  // Трансформація економічної системи : наук. зб.  / за ред. З. Ватаманюка. – Л. : Інтереко, 2000. –  С. 382–384.  Войтович В. Вимушені гармонійні коливання гідропружних дисипативних систем / В. Войтович // Вісник Дніпропетровського університету. Серія “Біологія”. – Дніпропетровськ, 2009. – Вип. 26. –  С. 39–46. </vt:lpstr>
      <vt:lpstr>Складові частини (статті) з:      книги Дюрвік С. 1536-1814 // Історія Норвегії / С. Дюрвік ; пер. з норв. І. Собор. – Л. : Літопис. – С. 91–167.       журналу Коржанський М. Про принципи кримінального права України / М. Коржанський // Право України. – 2005. – № 1. – С. 69–70.</vt:lpstr>
      <vt:lpstr>Електронні ресурси  Творення дієслів умовного та наказового способів. 7 клас [Електронний ресур]. – Режим доступу: http://teacherjournal.com.ua/. – Назва з екрана.   Коцемір В. В. Урок-практикум «Розв’язування ірраціональних рівнянь різними методами» [Електронний ресур] / В. В. Коцемір . – Режим доступу: http://teacherjournal.com.ua/shkola/matematika/31625-urok-praktikum-lrozvyazuvannya-rraczonalnix-rvnyan-rznimi-metodamir.html. – Назва з екрана.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Бібліографічний опис у списку використаних джерел.  Загальні вимоги і правила складання</dc:title>
  <dc:creator>1</dc:creator>
  <cp:lastModifiedBy>1</cp:lastModifiedBy>
  <cp:revision>38</cp:revision>
  <dcterms:created xsi:type="dcterms:W3CDTF">2016-02-10T14:27:46Z</dcterms:created>
  <dcterms:modified xsi:type="dcterms:W3CDTF">2016-03-15T17:20:35Z</dcterms:modified>
</cp:coreProperties>
</file>